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оробьева Татьяна Владимировна" initials="ВТВ" lastIdx="3" clrIdx="0">
    <p:extLst>
      <p:ext uri="{19B8F6BF-5375-455C-9EA6-DF929625EA0E}">
        <p15:presenceInfo xmlns:p15="http://schemas.microsoft.com/office/powerpoint/2012/main" userId="S-1-5-21-2677680095-2291137586-3547315178-747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7DE0"/>
    <a:srgbClr val="F22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4D97-724B-4D0C-BDC6-9A8E305CE033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3684-B624-4462-84CB-A24DA33F7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301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4D97-724B-4D0C-BDC6-9A8E305CE033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3684-B624-4462-84CB-A24DA33F7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97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4D97-724B-4D0C-BDC6-9A8E305CE033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3684-B624-4462-84CB-A24DA33F7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349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4D97-724B-4D0C-BDC6-9A8E305CE033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3684-B624-4462-84CB-A24DA33F7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845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4D97-724B-4D0C-BDC6-9A8E305CE033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3684-B624-4462-84CB-A24DA33F7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59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4D97-724B-4D0C-BDC6-9A8E305CE033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3684-B624-4462-84CB-A24DA33F7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823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4D97-724B-4D0C-BDC6-9A8E305CE033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3684-B624-4462-84CB-A24DA33F7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52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4D97-724B-4D0C-BDC6-9A8E305CE033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3684-B624-4462-84CB-A24DA33F7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396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4D97-724B-4D0C-BDC6-9A8E305CE033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3684-B624-4462-84CB-A24DA33F7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176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4D97-724B-4D0C-BDC6-9A8E305CE033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3684-B624-4462-84CB-A24DA33F7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289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4D97-724B-4D0C-BDC6-9A8E305CE033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3684-B624-4462-84CB-A24DA33F7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681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04D97-724B-4D0C-BDC6-9A8E305CE033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3684-B624-4462-84CB-A24DA33F7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168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04D97-724B-4D0C-BDC6-9A8E305CE033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F3684-B624-4462-84CB-A24DA33F7A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403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2"/>
          <a:srcRect t="3078" r="8176"/>
          <a:stretch/>
        </p:blipFill>
        <p:spPr>
          <a:xfrm>
            <a:off x="9125145" y="1060774"/>
            <a:ext cx="2224993" cy="199469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  <a:softEdge rad="0"/>
          </a:effectLst>
        </p:spPr>
      </p:pic>
      <p:sp>
        <p:nvSpPr>
          <p:cNvPr id="22" name="Прямоугольник 21"/>
          <p:cNvSpPr/>
          <p:nvPr/>
        </p:nvSpPr>
        <p:spPr>
          <a:xfrm>
            <a:off x="685356" y="1224646"/>
            <a:ext cx="72406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Times New Roman" panose="02020603050405020304" pitchFamily="18" charset="0"/>
                <a:cs typeface="Alef" panose="00000500000000000000" pitchFamily="2" charset="-79"/>
              </a:rPr>
              <a:t>Преимущества использования</a:t>
            </a:r>
            <a:r>
              <a:rPr lang="en-US" sz="280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Times New Roman" panose="02020603050405020304" pitchFamily="18" charset="0"/>
                <a:cs typeface="Alef" panose="00000500000000000000" pitchFamily="2" charset="-79"/>
              </a:rPr>
              <a:t>:</a:t>
            </a:r>
            <a:r>
              <a:rPr lang="ru-RU" sz="280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ea typeface="Times New Roman" panose="02020603050405020304" pitchFamily="18" charset="0"/>
                <a:cs typeface="Alef" panose="00000500000000000000" pitchFamily="2" charset="-79"/>
              </a:rPr>
              <a:t> </a:t>
            </a:r>
            <a:endParaRPr lang="ru-RU" sz="2800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ea typeface="Calibri" panose="020F0502020204030204" pitchFamily="34" charset="0"/>
              <a:cs typeface="Alef" panose="00000500000000000000" pitchFamily="2" charset="-79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72225" y="1680331"/>
            <a:ext cx="724062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i="1" dirty="0" smtClean="0">
                <a:cs typeface="Alef" panose="00000500000000000000" pitchFamily="2" charset="-79"/>
              </a:rPr>
              <a:t>РОДИТЕЛЯМ</a:t>
            </a:r>
            <a:endParaRPr lang="en-US" b="1" i="1" dirty="0" smtClean="0">
              <a:cs typeface="Alef" panose="00000500000000000000" pitchFamily="2" charset="-79"/>
            </a:endParaRPr>
          </a:p>
          <a:p>
            <a:pPr lvl="0"/>
            <a:r>
              <a:rPr lang="ru-RU" i="1" dirty="0">
                <a:cs typeface="Alef" panose="00000500000000000000" pitchFamily="2" charset="-79"/>
              </a:rPr>
              <a:t>Контролировать траты ребенка</a:t>
            </a:r>
          </a:p>
          <a:p>
            <a:r>
              <a:rPr lang="ru-RU" i="1" dirty="0">
                <a:cs typeface="Alef" panose="00000500000000000000" pitchFamily="2" charset="-79"/>
              </a:rPr>
              <a:t>Исключить риск потери наличных ребенком</a:t>
            </a:r>
          </a:p>
          <a:p>
            <a:r>
              <a:rPr lang="ru-RU" i="1" dirty="0" smtClean="0">
                <a:cs typeface="Alef" panose="00000500000000000000" pitchFamily="2" charset="-79"/>
              </a:rPr>
              <a:t>Пополнение через Банк </a:t>
            </a:r>
            <a:endParaRPr lang="en-US" i="1" dirty="0" smtClean="0">
              <a:cs typeface="Alef" panose="00000500000000000000" pitchFamily="2" charset="-79"/>
            </a:endParaRPr>
          </a:p>
          <a:p>
            <a:r>
              <a:rPr lang="ru-RU" i="1" dirty="0" smtClean="0">
                <a:cs typeface="Alef" panose="00000500000000000000" pitchFamily="2" charset="-79"/>
              </a:rPr>
              <a:t>Быть уверенным  что ребенок потратит эти деньги в столовой</a:t>
            </a:r>
          </a:p>
          <a:p>
            <a:r>
              <a:rPr lang="ru-RU" i="1" dirty="0" smtClean="0">
                <a:cs typeface="Alef" panose="00000500000000000000" pitchFamily="2" charset="-79"/>
              </a:rPr>
              <a:t>САМОСТОЯТЕЛЬНО ВЫБИРАТЬ УДОБНУЮ КАРТУ</a:t>
            </a:r>
            <a:endParaRPr lang="en-US" i="1" dirty="0" smtClean="0">
              <a:cs typeface="Alef" panose="00000500000000000000" pitchFamily="2" charset="-79"/>
            </a:endParaRPr>
          </a:p>
          <a:p>
            <a:endParaRPr lang="ru-RU" i="1" dirty="0">
              <a:cs typeface="Alef" panose="00000500000000000000" pitchFamily="2" charset="-79"/>
            </a:endParaRPr>
          </a:p>
          <a:p>
            <a:pPr lvl="0"/>
            <a:endParaRPr lang="ru-RU" b="1" i="1" dirty="0">
              <a:cs typeface="Alef" panose="00000500000000000000" pitchFamily="2" charset="-79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75468" y="4591521"/>
            <a:ext cx="860353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cs typeface="Alef" panose="00000500000000000000" pitchFamily="2" charset="-79"/>
              </a:rPr>
              <a:t>ДЕТЯМ</a:t>
            </a:r>
          </a:p>
          <a:p>
            <a:r>
              <a:rPr lang="ru-RU" i="1" dirty="0">
                <a:cs typeface="Alef" panose="00000500000000000000" pitchFamily="2" charset="-79"/>
              </a:rPr>
              <a:t>Получить навык управлять карманными деньгами</a:t>
            </a:r>
          </a:p>
          <a:p>
            <a:r>
              <a:rPr lang="ru-RU" i="1" dirty="0">
                <a:cs typeface="Alef" panose="00000500000000000000" pitchFamily="2" charset="-79"/>
              </a:rPr>
              <a:t>Легко и быстро оплатить обед</a:t>
            </a:r>
          </a:p>
          <a:p>
            <a:r>
              <a:rPr lang="ru-RU" i="1" dirty="0">
                <a:cs typeface="Alef" panose="00000500000000000000" pitchFamily="2" charset="-79"/>
              </a:rPr>
              <a:t>Исключить риск потери наличных</a:t>
            </a:r>
          </a:p>
          <a:p>
            <a:r>
              <a:rPr lang="ru-RU" i="1" dirty="0">
                <a:cs typeface="Alef" panose="00000500000000000000" pitchFamily="2" charset="-79"/>
              </a:rPr>
              <a:t>Получить уроки финансовой грамотности</a:t>
            </a:r>
          </a:p>
          <a:p>
            <a:r>
              <a:rPr lang="ru-RU" i="1" dirty="0">
                <a:cs typeface="Alef" panose="00000500000000000000" pitchFamily="2" charset="-79"/>
              </a:rPr>
              <a:t>Иметь возможность попросить у родителей денежные средства в любой </a:t>
            </a:r>
            <a:r>
              <a:rPr lang="ru-RU" i="1" dirty="0" smtClean="0">
                <a:cs typeface="Alef" panose="00000500000000000000" pitchFamily="2" charset="-79"/>
              </a:rPr>
              <a:t>момент</a:t>
            </a:r>
          </a:p>
          <a:p>
            <a:r>
              <a:rPr lang="ru-RU" i="1" dirty="0" smtClean="0">
                <a:cs typeface="Alef" panose="00000500000000000000" pitchFamily="2" charset="-79"/>
              </a:rPr>
              <a:t>Не трогать руками наличные денежные средства (меньше бактерий)</a:t>
            </a:r>
            <a:endParaRPr lang="ru-RU" i="1" dirty="0">
              <a:cs typeface="Alef" panose="00000500000000000000" pitchFamily="2" charset="-79"/>
            </a:endParaRPr>
          </a:p>
          <a:p>
            <a:endParaRPr lang="ru-RU" i="1" dirty="0">
              <a:cs typeface="Alef" panose="00000500000000000000" pitchFamily="2" charset="-79"/>
            </a:endParaRPr>
          </a:p>
        </p:txBody>
      </p:sp>
      <p:sp>
        <p:nvSpPr>
          <p:cNvPr id="25" name="Прямоугольник 24"/>
          <p:cNvSpPr/>
          <p:nvPr/>
        </p:nvSpPr>
        <p:spPr>
          <a:xfrm rot="401795">
            <a:off x="8994417" y="5857365"/>
            <a:ext cx="23187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ЗА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Bahnschrift Light Condensed" panose="020B0502040204020203" pitchFamily="34" charset="0"/>
              </a:rPr>
              <a:t>ЩИ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ТА ОТ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C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Agency FB" panose="020B0503020202020204" pitchFamily="34" charset="0"/>
              </a:rPr>
              <a:t>OV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ID 19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 rot="21514860">
            <a:off x="6632317" y="5193870"/>
            <a:ext cx="1761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ПЛАТИТЬ</a:t>
            </a:r>
            <a:r>
              <a:rPr lang="ru-RU" dirty="0" smtClean="0"/>
              <a:t> </a:t>
            </a:r>
            <a:r>
              <a:rPr lang="ru-RU" dirty="0" smtClean="0">
                <a:latin typeface="Bahnschrift Condensed" panose="020B0502040204020203" pitchFamily="34" charset="0"/>
              </a:rPr>
              <a:t>ЛЕ</a:t>
            </a:r>
            <a:r>
              <a:rPr lang="ru-RU" dirty="0" smtClean="0"/>
              <a:t>ГКО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 rot="329045">
            <a:off x="7571864" y="3748328"/>
            <a:ext cx="25455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ЦИ</a:t>
            </a:r>
            <a:r>
              <a:rPr lang="ru-RU" sz="2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ФР</a:t>
            </a:r>
            <a:r>
              <a:rPr lang="ru-RU" sz="2400" dirty="0" smtClean="0">
                <a:solidFill>
                  <a:srgbClr val="7030A0"/>
                </a:solidFill>
              </a:rPr>
              <a:t>ОВИЗАЦИЯ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 rot="21431688">
            <a:off x="6838235" y="1707139"/>
            <a:ext cx="25483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/>
              <a:t>УХОД ОТ</a:t>
            </a:r>
            <a:r>
              <a:rPr lang="ru-RU" dirty="0" smtClean="0"/>
              <a:t> </a:t>
            </a:r>
            <a:r>
              <a:rPr lang="ru-RU" dirty="0" smtClean="0"/>
              <a:t>Н</a:t>
            </a:r>
            <a:r>
              <a:rPr lang="ru-RU" dirty="0" smtClean="0">
                <a:latin typeface="Bahnschrift Light Condensed" panose="020B0502040204020203" pitchFamily="34" charset="0"/>
              </a:rPr>
              <a:t>АЛИ</a:t>
            </a:r>
            <a:r>
              <a:rPr lang="ru-RU" dirty="0" smtClean="0"/>
              <a:t>ЧНО</a:t>
            </a:r>
            <a:r>
              <a:rPr lang="ru-RU" dirty="0" smtClean="0">
                <a:latin typeface="Bahnschrift SemiCondensed" panose="020B0502040204020203" pitchFamily="34" charset="0"/>
              </a:rPr>
              <a:t>СТ</a:t>
            </a:r>
            <a:r>
              <a:rPr lang="ru-RU" dirty="0" smtClean="0"/>
              <a:t>И</a:t>
            </a:r>
            <a:endParaRPr lang="ru-RU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297" y="101052"/>
            <a:ext cx="6888476" cy="1021395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1084427" y="405496"/>
            <a:ext cx="47263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/>
              <a:t>Безналичная </a:t>
            </a:r>
            <a:r>
              <a:rPr lang="ru-RU" sz="2800" b="1" dirty="0"/>
              <a:t>оплата питания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392701" y="3391192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i="1" dirty="0" smtClean="0">
                <a:cs typeface="Alef" panose="00000500000000000000" pitchFamily="2" charset="-79"/>
              </a:rPr>
              <a:t>ОРГАНИЗАТОРУ ПИТАНИЯ </a:t>
            </a:r>
            <a:endParaRPr lang="en-US" b="1" i="1" dirty="0">
              <a:cs typeface="Alef" panose="00000500000000000000" pitchFamily="2" charset="-79"/>
            </a:endParaRPr>
          </a:p>
          <a:p>
            <a:pPr algn="just"/>
            <a:r>
              <a:rPr lang="ru-RU" b="1" i="1" dirty="0">
                <a:cs typeface="Alef" panose="00000500000000000000" pitchFamily="2" charset="-79"/>
              </a:rPr>
              <a:t>Автоматический учет и формирование отчётов</a:t>
            </a:r>
          </a:p>
          <a:p>
            <a:pPr algn="just"/>
            <a:r>
              <a:rPr lang="ru-RU" i="1" dirty="0">
                <a:cs typeface="Alef" panose="00000500000000000000" pitchFamily="2" charset="-79"/>
              </a:rPr>
              <a:t>Безопасность  в рамках эпидемиологической  обстановки </a:t>
            </a:r>
          </a:p>
          <a:p>
            <a:pPr algn="just"/>
            <a:r>
              <a:rPr lang="ru-RU" i="1" dirty="0">
                <a:cs typeface="Alef" panose="00000500000000000000" pitchFamily="2" charset="-79"/>
              </a:rPr>
              <a:t>Безопасность и сохранность денежных </a:t>
            </a:r>
            <a:r>
              <a:rPr lang="ru-RU" i="1" dirty="0" smtClean="0">
                <a:cs typeface="Alef" panose="00000500000000000000" pitchFamily="2" charset="-79"/>
              </a:rPr>
              <a:t>средств</a:t>
            </a:r>
            <a:endParaRPr lang="ru-RU" i="1" dirty="0">
              <a:cs typeface="Alef" panose="00000500000000000000" pitchFamily="2" charset="-79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47377" y="3266258"/>
            <a:ext cx="2344623" cy="2634132"/>
          </a:xfrm>
          <a:prstGeom prst="rect">
            <a:avLst/>
          </a:prstGeom>
          <a:effectLst>
            <a:softEdge rad="228600"/>
          </a:effectLst>
        </p:spPr>
      </p:pic>
    </p:spTree>
    <p:extLst>
      <p:ext uri="{BB962C8B-B14F-4D97-AF65-F5344CB8AC3E}">
        <p14:creationId xmlns:p14="http://schemas.microsoft.com/office/powerpoint/2010/main" val="394129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6042</TotalTime>
  <Words>97</Words>
  <Application>Microsoft Office PowerPoint</Application>
  <PresentationFormat>Широкоэкранный</PresentationFormat>
  <Paragraphs>23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1" baseType="lpstr">
      <vt:lpstr>Agency FB</vt:lpstr>
      <vt:lpstr>Alef</vt:lpstr>
      <vt:lpstr>Arial</vt:lpstr>
      <vt:lpstr>Bahnschrift Condensed</vt:lpstr>
      <vt:lpstr>Bahnschrift Light Condensed</vt:lpstr>
      <vt:lpstr>Bahnschrift SemiCondensed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ПАО Сбербанк России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Медведева Анна Викторовна</dc:creator>
  <cp:lastModifiedBy>Фролова Елена Сергеевна</cp:lastModifiedBy>
  <cp:revision>69</cp:revision>
  <cp:lastPrinted>2021-03-17T06:07:02Z</cp:lastPrinted>
  <dcterms:created xsi:type="dcterms:W3CDTF">2020-08-07T02:09:51Z</dcterms:created>
  <dcterms:modified xsi:type="dcterms:W3CDTF">2021-03-17T06:07:07Z</dcterms:modified>
</cp:coreProperties>
</file>